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Heebo Bold" panose="00000800000000000000"/>
      <p:bold r:id="rId31"/>
    </p:embeddedFont>
    <p:embeddedFont>
      <p:font typeface="Open Sans" panose="020B0606030504020204"/>
      <p:regular r:id="rId32"/>
    </p:embeddedFont>
    <p:embeddedFont>
      <p:font typeface="Roboto" panose="02000000000000000000"/>
      <p:regular r:id="rId33"/>
    </p:embeddedFont>
    <p:embeddedFont>
      <p:font typeface="Roboto Bold" panose="02000000000000000000"/>
      <p:bold r:id="rId34"/>
    </p:embeddedFont>
    <p:embeddedFont>
      <p:font typeface="Open Sans Light" panose="020B0306030504020204"/>
      <p:regular r:id="rId35"/>
    </p:embeddedFont>
    <p:embeddedFont>
      <p:font typeface="Open Sans Light Bold" panose="020B0806030504020204"/>
      <p:bold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  <p:embeddedFont>
      <p:font typeface="Open Sans Bold" panose="020B0806030504020204"/>
      <p:bold r:id="rId41"/>
    </p:embeddedFont>
    <p:embeddedFont>
      <p:font typeface="Arimo Bold" panose="020B0704020202020204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2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6" Type="http://schemas.microsoft.com/office/2007/relationships/media" Target="../media/media5.mp4"/><Relationship Id="rId5" Type="http://schemas.openxmlformats.org/officeDocument/2006/relationships/video" Target="../media/media5.mp4"/><Relationship Id="rId4" Type="http://schemas.openxmlformats.org/officeDocument/2006/relationships/image" Target="../media/image15.png"/><Relationship Id="rId3" Type="http://schemas.openxmlformats.org/officeDocument/2006/relationships/hyperlink" Target="https://github.com/adafruit/Adafruit-Motor-Shield-library" TargetMode="External"/><Relationship Id="rId2" Type="http://schemas.openxmlformats.org/officeDocument/2006/relationships/image" Target="../media/image14.png"/><Relationship Id="rId1" Type="http://schemas.openxmlformats.org/officeDocument/2006/relationships/hyperlink" Target="https://www.youtube.com/watch?v=zZ1sYtoo5gw&amp;t=28s&amp;ab_channel=MERTARDUINO%26DI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grpSp>
        <p:nvGrpSpPr>
          <p:cNvPr id="3" name="Group 3"/>
          <p:cNvGrpSpPr/>
          <p:nvPr/>
        </p:nvGrpSpPr>
        <p:grpSpPr>
          <a:xfrm>
            <a:off x="-258843" y="-248034"/>
            <a:ext cx="10783069" cy="1078306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DEBE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58843" y="1710917"/>
            <a:ext cx="9729839" cy="64384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4807" y="3973662"/>
            <a:ext cx="6083868" cy="144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191919"/>
                </a:solidFill>
                <a:latin typeface="Heebo Bold" panose="00000800000000000000"/>
              </a:rPr>
              <a:t>SERVO MOTOR WITH MOTOR DRIVER</a:t>
            </a:r>
            <a:endParaRPr lang="en-US" sz="48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51509" y="1019175"/>
            <a:ext cx="1413883" cy="137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01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375598" y="3964137"/>
            <a:ext cx="5989793" cy="2358726"/>
            <a:chOff x="0" y="0"/>
            <a:chExt cx="7986391" cy="314496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7986391" cy="1373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00"/>
                </a:lnSpc>
              </a:pPr>
              <a:r>
                <a:rPr lang="en-US" sz="6750" spc="1350">
                  <a:solidFill>
                    <a:srgbClr val="000000"/>
                  </a:solidFill>
                  <a:latin typeface="Glacial Indifference Bold" panose="00000800000000000000"/>
                </a:rPr>
                <a:t>CSE 315</a:t>
              </a:r>
              <a:endParaRPr lang="en-US" sz="6750" spc="1350">
                <a:solidFill>
                  <a:srgbClr val="000000"/>
                </a:solidFill>
                <a:latin typeface="Glacial Indifference Bold" panose="000008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11027" y="1611443"/>
              <a:ext cx="7364338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000000"/>
                  </a:solidFill>
                  <a:latin typeface="Glacial Indifference"/>
                </a:rPr>
                <a:t>Peripherals &amp; Interfacing</a:t>
              </a:r>
              <a:endParaRPr lang="en-US" sz="3750" spc="750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85430" y="7386910"/>
            <a:ext cx="3370130" cy="146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 err="1" smtClean="0">
                <a:solidFill>
                  <a:srgbClr val="000000"/>
                </a:solidFill>
                <a:latin typeface="Open Sans" panose="020B0606030504020204"/>
              </a:rPr>
              <a:t>Durjoy</a:t>
            </a:r>
            <a:r>
              <a:rPr lang="en-US" sz="2800" dirty="0" smtClean="0">
                <a:solidFill>
                  <a:srgbClr val="000000"/>
                </a:solidFill>
                <a:latin typeface="Open Sans" panose="020B0606030504020204"/>
              </a:rPr>
              <a:t> Mistry</a:t>
            </a:r>
            <a:endParaRPr lang="en-US" sz="2800" dirty="0" smtClean="0">
              <a:solidFill>
                <a:srgbClr val="000000"/>
              </a:solidFill>
              <a:latin typeface="Open Sans" panose="020B0606030504020204"/>
            </a:endParaRPr>
          </a:p>
          <a:p>
            <a:pPr algn="ctr">
              <a:lnSpc>
                <a:spcPts val="3920"/>
              </a:lnSpc>
            </a:pPr>
            <a:r>
              <a:rPr lang="en-US" sz="2800" dirty="0" smtClean="0">
                <a:solidFill>
                  <a:srgbClr val="000000"/>
                </a:solidFill>
                <a:latin typeface="Open Sans" panose="020B0606030504020204"/>
              </a:rPr>
              <a:t>UAP </a:t>
            </a:r>
            <a:r>
              <a:rPr lang="en-US" sz="2800" dirty="0">
                <a:solidFill>
                  <a:srgbClr val="000000"/>
                </a:solidFill>
                <a:latin typeface="Open Sans" panose="020B0606030504020204"/>
              </a:rPr>
              <a:t>CSE, </a:t>
            </a:r>
            <a:endParaRPr lang="en-US" sz="2800" dirty="0">
              <a:solidFill>
                <a:srgbClr val="000000"/>
              </a:solidFill>
              <a:latin typeface="Open Sans" panose="020B0606030504020204"/>
            </a:endParaRPr>
          </a:p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 panose="020B0606030504020204"/>
              </a:rPr>
              <a:t>Year 3 | Semester 2 </a:t>
            </a:r>
            <a:endParaRPr lang="en-US" sz="2800" dirty="0">
              <a:solidFill>
                <a:srgbClr val="000000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2672136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10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1164" y="1224083"/>
            <a:ext cx="13188092" cy="97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 panose="00000800000000000000"/>
              </a:rPr>
              <a:t>Synchronous or Asynchronous(AC)</a:t>
            </a:r>
            <a:endParaRPr lang="en-US" sz="6400">
              <a:solidFill>
                <a:srgbClr val="191919"/>
              </a:solidFill>
              <a:latin typeface="Heebo Bold" panose="000008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316829" y="2672136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77217" y="2672136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98212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Synchronous 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42027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Asynchronous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3591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Point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511220" y="4121548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Asynchronous motor is cheaper compared to synchronous motors.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177217" y="4121548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Synchronous motor is costlier compared to asynchronous motors.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29200" y="4676071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Cost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11220" y="7105071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Stator speed is not equal to the speed of rotor. Rotor is slower than stator.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066421" y="7105071"/>
            <a:ext cx="4077579" cy="84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Stator speed is equal to the speed of totor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0007" y="7224024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Speed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28700" y="3521997"/>
            <a:ext cx="11161897" cy="62131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11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Working Principles of a DC Servo Motor(1)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28700" y="3477542"/>
            <a:ext cx="11282037" cy="630207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12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Working Principles of a DC Servo Motor(2)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 panose="020B0606030504020204"/>
              </a:rPr>
              <a:t>SOURCE</a:t>
            </a:r>
            <a:endParaRPr lang="en-US" sz="2600" u="sng">
              <a:solidFill>
                <a:srgbClr val="30585D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13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Working Principles of a DC Servo Motor(Video)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 panose="020B0606030504020204"/>
              </a:rPr>
              <a:t>SOURCE</a:t>
            </a:r>
            <a:endParaRPr lang="en-US" sz="2600" u="sng">
              <a:solidFill>
                <a:srgbClr val="30585D"/>
              </a:solidFill>
              <a:latin typeface="Open Sans" panose="020B0606030504020204"/>
            </a:endParaRPr>
          </a:p>
        </p:txBody>
      </p:sp>
      <p:pic>
        <p:nvPicPr>
          <p:cNvPr id="8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24000" y="3781926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 t="4580" b="4580"/>
          <a:stretch>
            <a:fillRect/>
          </a:stretch>
        </p:blipFill>
        <p:spPr>
          <a:xfrm>
            <a:off x="1028700" y="3779693"/>
            <a:ext cx="11228817" cy="56977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14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Working Principles of a AC Servo Motor(1)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 panose="020B0606030504020204"/>
              </a:rPr>
              <a:t>SOURCE</a:t>
            </a:r>
            <a:endParaRPr lang="en-US" sz="2600" u="sng">
              <a:solidFill>
                <a:srgbClr val="30585D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 t="3200" b="3200"/>
          <a:stretch>
            <a:fillRect/>
          </a:stretch>
        </p:blipFill>
        <p:spPr>
          <a:xfrm>
            <a:off x="1028700" y="3581565"/>
            <a:ext cx="11587556" cy="60940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15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Working Principles of a AC Servo Motor(2)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 panose="020B0606030504020204"/>
              </a:rPr>
              <a:t>SOURCE</a:t>
            </a:r>
            <a:endParaRPr lang="en-US" sz="2600" u="sng">
              <a:solidFill>
                <a:srgbClr val="30585D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16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2591634" cy="19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 panose="00000800000000000000"/>
              </a:rPr>
              <a:t>Working Principles of a AC Servo Motor(Video)- Synchronous</a:t>
            </a:r>
            <a:endParaRPr lang="en-US" sz="64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 panose="020B0606030504020204"/>
              </a:rPr>
              <a:t>SOURCE</a:t>
            </a:r>
            <a:endParaRPr lang="en-US" sz="2600" u="sng">
              <a:solidFill>
                <a:srgbClr val="30585D"/>
              </a:solidFill>
              <a:latin typeface="Open Sans" panose="020B0606030504020204"/>
            </a:endParaRPr>
          </a:p>
        </p:txBody>
      </p:sp>
      <p:pic>
        <p:nvPicPr>
          <p:cNvPr id="8" name="video 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76400" y="4034135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17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2591634" cy="19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 panose="00000800000000000000"/>
              </a:rPr>
              <a:t>Working Principles of a AC Servo Motor(Video)-</a:t>
            </a:r>
            <a:r>
              <a:rPr lang="en-US" sz="6400">
                <a:solidFill>
                  <a:srgbClr val="191919"/>
                </a:solidFill>
                <a:latin typeface="Heebo Bold Bold"/>
              </a:rPr>
              <a:t>Asynchronous</a:t>
            </a:r>
            <a:endParaRPr lang="en-US" sz="6400">
              <a:solidFill>
                <a:srgbClr val="191919"/>
              </a:solidFill>
              <a:latin typeface="Heebo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 panose="020B0606030504020204"/>
              </a:rPr>
              <a:t>SOURCE</a:t>
            </a:r>
            <a:endParaRPr lang="en-US" sz="2600" u="sng">
              <a:solidFill>
                <a:srgbClr val="30585D"/>
              </a:solidFill>
              <a:latin typeface="Open Sans" panose="020B0606030504020204"/>
            </a:endParaRPr>
          </a:p>
        </p:txBody>
      </p:sp>
      <p:pic>
        <p:nvPicPr>
          <p:cNvPr id="9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25003" y="388538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69459" y="3347035"/>
            <a:ext cx="8051141" cy="518493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5400000">
            <a:off x="2449468" y="3635011"/>
            <a:ext cx="1017133" cy="441181"/>
            <a:chOff x="0" y="0"/>
            <a:chExt cx="1338077" cy="580390"/>
          </a:xfrm>
        </p:grpSpPr>
        <p:sp>
          <p:nvSpPr>
            <p:cNvPr id="6" name="Freeform 6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18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 panose="00000800000000000000"/>
              </a:rPr>
              <a:t>L293D Motor Driver</a:t>
            </a:r>
            <a:endParaRPr lang="en-US" sz="56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69459" y="2766998"/>
            <a:ext cx="2894431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" panose="020B0306030504020204"/>
              </a:rPr>
              <a:t>Servo Terminal</a:t>
            </a:r>
            <a:endParaRPr lang="en-US" sz="3400">
              <a:solidFill>
                <a:srgbClr val="000000"/>
              </a:solidFill>
              <a:latin typeface="Open Sans Light" panose="020B0306030504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58827" y="8465295"/>
            <a:ext cx="3102681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" panose="020B0306030504020204"/>
              </a:rPr>
              <a:t>External Power </a:t>
            </a:r>
            <a:endParaRPr lang="en-US" sz="3400">
              <a:solidFill>
                <a:srgbClr val="000000"/>
              </a:solidFill>
              <a:latin typeface="Open Sans Light" panose="020B0306030504020204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" panose="020B0306030504020204"/>
              </a:rPr>
              <a:t>Supply Terminal</a:t>
            </a:r>
            <a:endParaRPr lang="en-US" sz="3400">
              <a:solidFill>
                <a:srgbClr val="000000"/>
              </a:solidFill>
              <a:latin typeface="Open Sans Light" panose="020B0306030504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69259" y="8465295"/>
            <a:ext cx="3102681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" panose="020B0306030504020204"/>
              </a:rPr>
              <a:t> Power </a:t>
            </a:r>
            <a:endParaRPr lang="en-US" sz="3400">
              <a:solidFill>
                <a:srgbClr val="000000"/>
              </a:solidFill>
              <a:latin typeface="Open Sans Light" panose="020B0306030504020204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" panose="020B0306030504020204"/>
              </a:rPr>
              <a:t>Supply Terminal</a:t>
            </a:r>
            <a:endParaRPr lang="en-US" sz="3400">
              <a:solidFill>
                <a:srgbClr val="000000"/>
              </a:solidFill>
              <a:latin typeface="Open Sans Light" panose="020B0306030504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85606" y="8465295"/>
            <a:ext cx="127328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Open Sans Light" panose="020B0306030504020204"/>
              </a:rPr>
              <a:t>Reset</a:t>
            </a:r>
            <a:endParaRPr lang="en-US" sz="3400" dirty="0">
              <a:solidFill>
                <a:srgbClr val="000000"/>
              </a:solidFill>
              <a:latin typeface="Open Sans Light" panose="020B0306030504020204"/>
            </a:endParaRPr>
          </a:p>
        </p:txBody>
      </p:sp>
      <p:grpSp>
        <p:nvGrpSpPr>
          <p:cNvPr id="14" name="Group 14"/>
          <p:cNvGrpSpPr/>
          <p:nvPr/>
        </p:nvGrpSpPr>
        <p:grpSpPr>
          <a:xfrm rot="-2484670">
            <a:off x="3896477" y="7941273"/>
            <a:ext cx="779758" cy="338219"/>
            <a:chOff x="0" y="0"/>
            <a:chExt cx="1338077" cy="580390"/>
          </a:xfrm>
        </p:grpSpPr>
        <p:sp>
          <p:nvSpPr>
            <p:cNvPr id="15" name="Freeform 15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5905150" y="7941273"/>
            <a:ext cx="779758" cy="338219"/>
            <a:chOff x="0" y="0"/>
            <a:chExt cx="1338077" cy="580390"/>
          </a:xfrm>
        </p:grpSpPr>
        <p:sp>
          <p:nvSpPr>
            <p:cNvPr id="18" name="Freeform 18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8287837">
            <a:off x="6950351" y="7138184"/>
            <a:ext cx="3162418" cy="536063"/>
            <a:chOff x="0" y="0"/>
            <a:chExt cx="3423917" cy="580390"/>
          </a:xfrm>
        </p:grpSpPr>
        <p:sp>
          <p:nvSpPr>
            <p:cNvPr id="21" name="Freeform 21"/>
            <p:cNvSpPr/>
            <p:nvPr/>
          </p:nvSpPr>
          <p:spPr>
            <a:xfrm>
              <a:off x="301116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2540"/>
              <a:ext cx="3423917" cy="582930"/>
            </a:xfrm>
            <a:custGeom>
              <a:avLst/>
              <a:gdLst/>
              <a:ahLst/>
              <a:cxnLst/>
              <a:rect l="l" t="t" r="r" b="b"/>
              <a:pathLst>
                <a:path w="3423917" h="582930">
                  <a:moveTo>
                    <a:pt x="3407408" y="261620"/>
                  </a:moveTo>
                  <a:lnTo>
                    <a:pt x="3032758" y="8890"/>
                  </a:lnTo>
                  <a:cubicBezTo>
                    <a:pt x="3021328" y="1270"/>
                    <a:pt x="3006088" y="0"/>
                    <a:pt x="2993388" y="6350"/>
                  </a:cubicBezTo>
                  <a:cubicBezTo>
                    <a:pt x="2980688" y="12700"/>
                    <a:pt x="2973067" y="25400"/>
                    <a:pt x="2973067" y="39370"/>
                  </a:cubicBezTo>
                  <a:lnTo>
                    <a:pt x="297306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2973067" y="330200"/>
                  </a:lnTo>
                  <a:lnTo>
                    <a:pt x="2973067" y="544830"/>
                  </a:lnTo>
                  <a:cubicBezTo>
                    <a:pt x="2973067" y="558800"/>
                    <a:pt x="2980687" y="571500"/>
                    <a:pt x="2993387" y="577850"/>
                  </a:cubicBezTo>
                  <a:cubicBezTo>
                    <a:pt x="2998467" y="580390"/>
                    <a:pt x="3004817" y="582930"/>
                    <a:pt x="3011167" y="582930"/>
                  </a:cubicBezTo>
                  <a:cubicBezTo>
                    <a:pt x="3018787" y="582930"/>
                    <a:pt x="3026407" y="580390"/>
                    <a:pt x="3032757" y="576580"/>
                  </a:cubicBezTo>
                  <a:lnTo>
                    <a:pt x="3407408" y="323850"/>
                  </a:lnTo>
                  <a:cubicBezTo>
                    <a:pt x="3417567" y="316230"/>
                    <a:pt x="3423917" y="304800"/>
                    <a:pt x="3423917" y="292100"/>
                  </a:cubicBezTo>
                  <a:cubicBezTo>
                    <a:pt x="3423917" y="279400"/>
                    <a:pt x="3417567" y="267970"/>
                    <a:pt x="3407408" y="261620"/>
                  </a:cubicBezTo>
                  <a:close/>
                  <a:moveTo>
                    <a:pt x="3049267" y="473710"/>
                  </a:moveTo>
                  <a:lnTo>
                    <a:pt x="3049267" y="111760"/>
                  </a:lnTo>
                  <a:lnTo>
                    <a:pt x="3317237" y="292100"/>
                  </a:lnTo>
                  <a:lnTo>
                    <a:pt x="304926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320600" y="4040812"/>
            <a:ext cx="2173221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" panose="020B0306030504020204"/>
              </a:rPr>
              <a:t>Stepper #2</a:t>
            </a:r>
            <a:endParaRPr lang="en-US" sz="3400">
              <a:solidFill>
                <a:srgbClr val="000000"/>
              </a:solidFill>
              <a:latin typeface="Open Sans Light" panose="020B0306030504020204"/>
            </a:endParaRPr>
          </a:p>
        </p:txBody>
      </p:sp>
      <p:grpSp>
        <p:nvGrpSpPr>
          <p:cNvPr id="24" name="Group 24"/>
          <p:cNvGrpSpPr/>
          <p:nvPr/>
        </p:nvGrpSpPr>
        <p:grpSpPr>
          <a:xfrm rot="8838758">
            <a:off x="9459839" y="4317456"/>
            <a:ext cx="856182" cy="268032"/>
            <a:chOff x="0" y="0"/>
            <a:chExt cx="1853958" cy="580390"/>
          </a:xfrm>
        </p:grpSpPr>
        <p:sp>
          <p:nvSpPr>
            <p:cNvPr id="25" name="Freeform 25"/>
            <p:cNvSpPr/>
            <p:nvPr/>
          </p:nvSpPr>
          <p:spPr>
            <a:xfrm>
              <a:off x="1441209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-2540"/>
              <a:ext cx="1853959" cy="582930"/>
            </a:xfrm>
            <a:custGeom>
              <a:avLst/>
              <a:gdLst/>
              <a:ahLst/>
              <a:cxnLst/>
              <a:rect l="l" t="t" r="r" b="b"/>
              <a:pathLst>
                <a:path w="1853959" h="582930">
                  <a:moveTo>
                    <a:pt x="1837449" y="261620"/>
                  </a:moveTo>
                  <a:lnTo>
                    <a:pt x="1462799" y="8890"/>
                  </a:lnTo>
                  <a:cubicBezTo>
                    <a:pt x="1451369" y="1270"/>
                    <a:pt x="1436129" y="0"/>
                    <a:pt x="1423429" y="6350"/>
                  </a:cubicBezTo>
                  <a:cubicBezTo>
                    <a:pt x="1410729" y="12700"/>
                    <a:pt x="1403109" y="25400"/>
                    <a:pt x="1403109" y="39370"/>
                  </a:cubicBezTo>
                  <a:lnTo>
                    <a:pt x="1403109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03109" y="330200"/>
                  </a:lnTo>
                  <a:lnTo>
                    <a:pt x="1403109" y="544830"/>
                  </a:lnTo>
                  <a:cubicBezTo>
                    <a:pt x="1403109" y="558800"/>
                    <a:pt x="1410729" y="571500"/>
                    <a:pt x="1423429" y="577850"/>
                  </a:cubicBezTo>
                  <a:cubicBezTo>
                    <a:pt x="1428509" y="580390"/>
                    <a:pt x="1434859" y="582930"/>
                    <a:pt x="1441209" y="582930"/>
                  </a:cubicBezTo>
                  <a:cubicBezTo>
                    <a:pt x="1448829" y="582930"/>
                    <a:pt x="1456449" y="580390"/>
                    <a:pt x="1462799" y="576580"/>
                  </a:cubicBezTo>
                  <a:lnTo>
                    <a:pt x="1837449" y="323850"/>
                  </a:lnTo>
                  <a:cubicBezTo>
                    <a:pt x="1847609" y="316230"/>
                    <a:pt x="1853959" y="304800"/>
                    <a:pt x="1853959" y="292100"/>
                  </a:cubicBezTo>
                  <a:cubicBezTo>
                    <a:pt x="1853959" y="279400"/>
                    <a:pt x="1847609" y="267970"/>
                    <a:pt x="1837449" y="261620"/>
                  </a:cubicBezTo>
                  <a:close/>
                  <a:moveTo>
                    <a:pt x="1479309" y="473710"/>
                  </a:moveTo>
                  <a:lnTo>
                    <a:pt x="1479309" y="111760"/>
                  </a:lnTo>
                  <a:lnTo>
                    <a:pt x="1747278" y="292100"/>
                  </a:lnTo>
                  <a:lnTo>
                    <a:pt x="1479309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19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 panose="00000800000000000000"/>
              </a:rPr>
              <a:t>Driving Servo Motors with L293D Shield</a:t>
            </a:r>
            <a:endParaRPr lang="en-US" sz="56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25600" y="5076825"/>
            <a:ext cx="317713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 smtClean="0">
                <a:solidFill>
                  <a:srgbClr val="FF914D"/>
                </a:solidFill>
                <a:latin typeface="Open Sans Light Bold" panose="020B0806030504020204"/>
              </a:rPr>
              <a:t>Orange: </a:t>
            </a:r>
            <a:r>
              <a:rPr lang="en-US" sz="3400" dirty="0">
                <a:solidFill>
                  <a:srgbClr val="FF914D"/>
                </a:solidFill>
                <a:latin typeface="Open Sans Light Bold" panose="020B0806030504020204"/>
              </a:rPr>
              <a:t>Signal</a:t>
            </a:r>
            <a:endParaRPr lang="en-US" sz="3400" dirty="0">
              <a:solidFill>
                <a:srgbClr val="FF914D"/>
              </a:solidFill>
              <a:latin typeface="Open Sans Light Bold" panose="020B0806030504020204"/>
            </a:endParaRPr>
          </a:p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FF1616"/>
                </a:solidFill>
                <a:latin typeface="Open Sans Light Bold" panose="020B0806030504020204"/>
              </a:rPr>
              <a:t>Red: VCC</a:t>
            </a:r>
            <a:endParaRPr lang="en-US" sz="3400" dirty="0">
              <a:solidFill>
                <a:srgbClr val="FF1616"/>
              </a:solidFill>
              <a:latin typeface="Open Sans Light Bold" panose="020B0806030504020204"/>
            </a:endParaRPr>
          </a:p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7B5016"/>
                </a:solidFill>
                <a:latin typeface="Open Sans Light Bold" panose="020B0806030504020204"/>
              </a:rPr>
              <a:t>Last: Ground </a:t>
            </a:r>
            <a:endParaRPr lang="en-US" sz="3400" dirty="0">
              <a:solidFill>
                <a:srgbClr val="7B5016"/>
              </a:solidFill>
              <a:latin typeface="Open Sans Light Bold" panose="020B0806030504020204"/>
            </a:endParaRPr>
          </a:p>
        </p:txBody>
      </p:sp>
      <p:pic>
        <p:nvPicPr>
          <p:cNvPr id="1028" name="Picture 4" descr="Control DC, Stepper &amp; Servo with L293D Motor Driver Shield &amp; Arduino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83" y="2504021"/>
            <a:ext cx="10937968" cy="69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6402241" y="3619500"/>
            <a:ext cx="3834364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Open Sans Light" panose="020B0306030504020204"/>
              </a:rPr>
              <a:t>Ground, VCC, Signal</a:t>
            </a:r>
            <a:endParaRPr lang="en-US" sz="3400" dirty="0">
              <a:solidFill>
                <a:srgbClr val="000000"/>
              </a:solidFill>
              <a:latin typeface="Open Sans Light" panose="020B03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02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253741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Have you ever wondered? 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  <p:pic>
        <p:nvPicPr>
          <p:cNvPr id="7" name="y2mate.com - have you 3_v720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95400" y="2857500"/>
            <a:ext cx="10563433" cy="5941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>
            <a:hlinkClick r:id="rId1"/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85471" y="8779320"/>
            <a:ext cx="3332076" cy="733057"/>
          </a:xfrm>
          <a:prstGeom prst="rect">
            <a:avLst/>
          </a:prstGeom>
        </p:spPr>
      </p:pic>
      <p:pic>
        <p:nvPicPr>
          <p:cNvPr id="5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53945" y="4130881"/>
            <a:ext cx="2811446" cy="27552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 panose="00000800000000000000"/>
              </a:rPr>
              <a:t>Driving Servo Motors with L293D (Video)</a:t>
            </a:r>
            <a:endParaRPr lang="en-US" sz="56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20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285471" y="7978373"/>
            <a:ext cx="3332076" cy="62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u="sng" dirty="0">
                <a:solidFill>
                  <a:srgbClr val="30585D"/>
                </a:solidFill>
                <a:latin typeface="Now Bold" panose="00000600000000000000"/>
              </a:rPr>
              <a:t>PLAY THIS ON </a:t>
            </a:r>
            <a:endParaRPr lang="en-US" sz="3600" u="sng" dirty="0">
              <a:solidFill>
                <a:srgbClr val="30585D"/>
              </a:solidFill>
              <a:latin typeface="Now Bold" panose="000006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6471" y="5035613"/>
            <a:ext cx="1686394" cy="96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3350" dirty="0">
                <a:solidFill>
                  <a:srgbClr val="AFB5B7"/>
                </a:solidFill>
                <a:latin typeface="Open Sans Bold" panose="020B0806030504020204"/>
              </a:rPr>
              <a:t>See</a:t>
            </a:r>
            <a:endParaRPr lang="en-US" sz="3350" dirty="0">
              <a:solidFill>
                <a:srgbClr val="AFB5B7"/>
              </a:solidFill>
              <a:latin typeface="Open Sans Bold" panose="020B0806030504020204"/>
            </a:endParaRPr>
          </a:p>
          <a:p>
            <a:pPr algn="ctr">
              <a:lnSpc>
                <a:spcPts val="3785"/>
              </a:lnSpc>
            </a:pPr>
            <a:r>
              <a:rPr lang="en-US" sz="3350" dirty="0">
                <a:solidFill>
                  <a:srgbClr val="AFB5B7"/>
                </a:solidFill>
                <a:latin typeface="Open Sans Bold" panose="020B0806030504020204"/>
              </a:rPr>
              <a:t>Codes</a:t>
            </a:r>
            <a:endParaRPr lang="en-US" sz="3350" dirty="0">
              <a:solidFill>
                <a:srgbClr val="AFB5B7"/>
              </a:solidFill>
              <a:latin typeface="Open Sans Bold" panose="020B0806030504020204"/>
            </a:endParaRPr>
          </a:p>
        </p:txBody>
      </p:sp>
      <p:pic>
        <p:nvPicPr>
          <p:cNvPr id="10" name="Arduino Servo Motor Control with Motor Driver Shield L293D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0200" y="329292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21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4335" y="85472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 panose="00000800000000000000"/>
              </a:rPr>
              <a:t>Code + Explanation </a:t>
            </a:r>
            <a:endParaRPr lang="en-US" sz="56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5790" y="5231224"/>
            <a:ext cx="12121672" cy="4652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#</a:t>
            </a:r>
            <a:r>
              <a:rPr lang="en-US" sz="2400">
                <a:solidFill>
                  <a:srgbClr val="FF5757"/>
                </a:solidFill>
                <a:latin typeface="Open Sans Light Bold" panose="020B0806030504020204"/>
              </a:rPr>
              <a:t>include </a:t>
            </a: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&lt;Servo.h&gt;             </a:t>
            </a:r>
            <a:r>
              <a:rPr lang="en-US" sz="2400">
                <a:solidFill>
                  <a:srgbClr val="545454"/>
                </a:solidFill>
                <a:latin typeface="Open Sans Light Bold" panose="020B0806030504020204"/>
              </a:rPr>
              <a:t>//Servo library</a:t>
            </a:r>
            <a:endParaRPr lang="en-US" sz="2400">
              <a:solidFill>
                <a:srgbClr val="545454"/>
              </a:solidFill>
              <a:latin typeface="Open Sans Light Bold" panose="020B0806030504020204"/>
            </a:endParaR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Arimo Bold" panose="020B0704020202020204"/>
              </a:rPr>
              <a:t> </a:t>
            </a:r>
            <a:endParaRPr lang="en-US" sz="2400">
              <a:solidFill>
                <a:srgbClr val="000000"/>
              </a:solidFill>
              <a:latin typeface="Arimo Bold" panose="020B0704020202020204"/>
            </a:endParaR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5757"/>
                </a:solidFill>
                <a:latin typeface="Arimo Bold" panose="020B0704020202020204"/>
              </a:rPr>
              <a:t>Ser</a:t>
            </a:r>
            <a:r>
              <a:rPr lang="en-US" sz="2400">
                <a:solidFill>
                  <a:srgbClr val="FF5757"/>
                </a:solidFill>
                <a:latin typeface="Open Sans Light Bold" panose="020B0806030504020204"/>
              </a:rPr>
              <a:t>vo </a:t>
            </a: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servo_test;    		</a:t>
            </a:r>
            <a:r>
              <a:rPr lang="en-US" sz="2400">
                <a:solidFill>
                  <a:srgbClr val="545454"/>
                </a:solidFill>
                <a:latin typeface="Open Sans Light Bold" panose="020B0806030504020204"/>
              </a:rPr>
              <a:t>//initialize a servo object for the connected servo </a:t>
            </a: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 </a:t>
            </a:r>
            <a:endParaRPr lang="en-US" sz="240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                </a:t>
            </a:r>
            <a:endParaRPr lang="en-US" sz="240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5757"/>
                </a:solidFill>
                <a:latin typeface="Open Sans Light Bold" panose="020B0806030504020204"/>
              </a:rPr>
              <a:t>int </a:t>
            </a: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angle = 0;    </a:t>
            </a:r>
            <a:endParaRPr lang="en-US" sz="240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 </a:t>
            </a:r>
            <a:endParaRPr lang="en-US" sz="240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5757"/>
                </a:solidFill>
                <a:latin typeface="Arimo Bold" panose="020B0704020202020204"/>
              </a:rPr>
              <a:t>v</a:t>
            </a:r>
            <a:r>
              <a:rPr lang="en-US" sz="2400">
                <a:solidFill>
                  <a:srgbClr val="FF5757"/>
                </a:solidFill>
                <a:latin typeface="Open Sans Light Bold" panose="020B0806030504020204"/>
              </a:rPr>
              <a:t>oid </a:t>
            </a: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setup() </a:t>
            </a:r>
            <a:endParaRPr lang="en-US" sz="240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{ </a:t>
            </a:r>
            <a:endParaRPr lang="en-US" sz="240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  servo_test.</a:t>
            </a:r>
            <a:r>
              <a:rPr lang="en-US" sz="2400">
                <a:solidFill>
                  <a:srgbClr val="FF5757"/>
                </a:solidFill>
                <a:latin typeface="Open Sans Light Bold" panose="020B0806030504020204"/>
              </a:rPr>
              <a:t>attach</a:t>
            </a: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(9); 		 </a:t>
            </a:r>
            <a:r>
              <a:rPr lang="en-US" sz="2400">
                <a:solidFill>
                  <a:srgbClr val="545454"/>
                </a:solidFill>
                <a:latin typeface="Open Sans Light Bold" panose="020B0806030504020204"/>
              </a:rPr>
              <a:t>// attach the signal pin of servo to pin9 of arduino</a:t>
            </a:r>
            <a:endParaRPr lang="en-US" sz="2400">
              <a:solidFill>
                <a:srgbClr val="545454"/>
              </a:solidFill>
              <a:latin typeface="Open Sans Light Bold" panose="020B0806030504020204"/>
            </a:endParaR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 Light Bold" panose="020B0806030504020204"/>
              </a:rPr>
              <a:t>} </a:t>
            </a:r>
            <a:endParaRPr lang="en-US" sz="2400">
              <a:solidFill>
                <a:srgbClr val="000000"/>
              </a:solidFill>
              <a:latin typeface="Open Sans Light Bold" panose="020B0806030504020204"/>
            </a:endParaRP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107" y="1885631"/>
            <a:ext cx="12732120" cy="297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545454"/>
                </a:solidFill>
                <a:latin typeface="Open Sans Light Bold" panose="020B0806030504020204"/>
              </a:rPr>
              <a:t>When the program starts running, the servo motor will rotate slowly from 0 degrees to 180 degrees, one degree at a time. When the motor has rotated 180 degrees, it will begin to rotate in the other direction until it returns to the home position.</a:t>
            </a:r>
            <a:endParaRPr lang="en-US" sz="3400">
              <a:solidFill>
                <a:srgbClr val="545454"/>
              </a:solidFill>
              <a:latin typeface="Open Sans Light Bold" panose="020B08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22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 panose="00000800000000000000"/>
              </a:rPr>
              <a:t>Code + Explanation</a:t>
            </a:r>
            <a:endParaRPr lang="en-US" sz="56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196" y="2355033"/>
            <a:ext cx="12973139" cy="630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0"/>
              </a:lnSpc>
            </a:pPr>
            <a:r>
              <a:rPr lang="en-US" sz="2130">
                <a:solidFill>
                  <a:srgbClr val="FF5757"/>
                </a:solidFill>
                <a:latin typeface="Open Sans Light Bold" panose="020B0806030504020204"/>
              </a:rPr>
              <a:t>void </a:t>
            </a: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loop()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{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FF5757"/>
                </a:solidFill>
                <a:latin typeface="Open Sans Light Bold" panose="020B0806030504020204"/>
              </a:rPr>
              <a:t>for</a:t>
            </a: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(angle = 0; angle &lt; 180; angle += 1)</a:t>
            </a:r>
            <a:r>
              <a:rPr lang="en-US" sz="2130">
                <a:solidFill>
                  <a:srgbClr val="545454"/>
                </a:solidFill>
                <a:latin typeface="Open Sans Light Bold" panose="020B0806030504020204"/>
              </a:rPr>
              <a:t> 	 // command to move from 0 degrees to 180 degrees</a:t>
            </a:r>
            <a:endParaRPr lang="en-US" sz="2130">
              <a:solidFill>
                <a:srgbClr val="545454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{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servo_test.</a:t>
            </a:r>
            <a:r>
              <a:rPr lang="en-US" sz="2130">
                <a:solidFill>
                  <a:srgbClr val="FF5757"/>
                </a:solidFill>
                <a:latin typeface="Open Sans Light Bold" panose="020B0806030504020204"/>
              </a:rPr>
              <a:t>write</a:t>
            </a: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(angle);              </a:t>
            </a:r>
            <a:r>
              <a:rPr lang="en-US" sz="2130">
                <a:solidFill>
                  <a:srgbClr val="545454"/>
                </a:solidFill>
                <a:latin typeface="Open Sans Light Bold" panose="020B0806030504020204"/>
              </a:rPr>
              <a:t>	 //command to rotate the servo to the specified angle</a:t>
            </a:r>
            <a:endParaRPr lang="en-US" sz="2130">
              <a:solidFill>
                <a:srgbClr val="545454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FF5757"/>
                </a:solidFill>
                <a:latin typeface="Open Sans Light Bold" panose="020B0806030504020204"/>
              </a:rPr>
              <a:t>delay</a:t>
            </a: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(15);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}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FF5757"/>
                </a:solidFill>
                <a:latin typeface="Open Sans Light Bold" panose="020B0806030504020204"/>
              </a:rPr>
              <a:t>delay</a:t>
            </a: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(1000);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FF5757"/>
                </a:solidFill>
                <a:latin typeface="Open Sans Light Bold" panose="020B0806030504020204"/>
              </a:rPr>
              <a:t>for</a:t>
            </a: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(angle = 180; angle&gt;=1; angle-=5)     </a:t>
            </a:r>
            <a:r>
              <a:rPr lang="en-US" sz="2130">
                <a:solidFill>
                  <a:srgbClr val="545454"/>
                </a:solidFill>
                <a:latin typeface="Open Sans Light Bold" panose="020B0806030504020204"/>
              </a:rPr>
              <a:t>// command to move from 180 degrees to 0 degrees</a:t>
            </a:r>
            <a:endParaRPr lang="en-US" sz="2130">
              <a:solidFill>
                <a:srgbClr val="545454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{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servo_test.</a:t>
            </a:r>
            <a:r>
              <a:rPr lang="en-US" sz="2130">
                <a:solidFill>
                  <a:srgbClr val="FF5757"/>
                </a:solidFill>
                <a:latin typeface="Open Sans Light Bold" panose="020B0806030504020204"/>
              </a:rPr>
              <a:t>write</a:t>
            </a: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(angle);            </a:t>
            </a:r>
            <a:r>
              <a:rPr lang="en-US" sz="2130">
                <a:solidFill>
                  <a:srgbClr val="545454"/>
                </a:solidFill>
                <a:latin typeface="Open Sans Light Bold" panose="020B0806030504020204"/>
              </a:rPr>
              <a:t>  //command to rotate the servo to the specified angle</a:t>
            </a:r>
            <a:endParaRPr lang="en-US" sz="2130">
              <a:solidFill>
                <a:srgbClr val="545454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FF5757"/>
                </a:solidFill>
                <a:latin typeface="Open Sans Light Bold" panose="020B0806030504020204"/>
              </a:rPr>
              <a:t>delay</a:t>
            </a: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(5);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}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FF5757"/>
                </a:solidFill>
                <a:latin typeface="Open Sans Light Bold" panose="020B0806030504020204"/>
              </a:rPr>
              <a:t>delay</a:t>
            </a: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(1000);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2980"/>
              </a:lnSpc>
            </a:pPr>
            <a:r>
              <a:rPr lang="en-US" sz="2130">
                <a:solidFill>
                  <a:srgbClr val="000000"/>
                </a:solidFill>
                <a:latin typeface="Open Sans Light Bold" panose="020B0806030504020204"/>
              </a:rPr>
              <a:t>}</a:t>
            </a:r>
            <a:endParaRPr lang="en-US" sz="2130">
              <a:solidFill>
                <a:srgbClr val="000000"/>
              </a:solidFill>
              <a:latin typeface="Open Sans Light Bold" panose="020B08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968692" y="2706536"/>
            <a:ext cx="7307737" cy="65517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23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97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 panose="00000800000000000000"/>
              </a:rPr>
              <a:t>Servo Motor Applications</a:t>
            </a:r>
            <a:endParaRPr lang="en-US" sz="6400">
              <a:solidFill>
                <a:srgbClr val="191919"/>
              </a:solidFill>
              <a:latin typeface="Heebo Bold" panose="000008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l="26509" t="8707" b="8707"/>
          <a:stretch>
            <a:fillRect/>
          </a:stretch>
        </p:blipFill>
        <p:spPr>
          <a:xfrm>
            <a:off x="0" y="0"/>
            <a:ext cx="13714067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24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6172568" y="3658420"/>
            <a:ext cx="8115300" cy="2970160"/>
            <a:chOff x="0" y="0"/>
            <a:chExt cx="10820400" cy="3960213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0820400" cy="1934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191919"/>
                  </a:solidFill>
                  <a:latin typeface="Heebo Bold" panose="00000800000000000000"/>
                </a:rPr>
                <a:t>Thank you!</a:t>
              </a:r>
              <a:endParaRPr lang="en-US" sz="9500">
                <a:solidFill>
                  <a:srgbClr val="191919"/>
                </a:solidFill>
                <a:latin typeface="Heebo Bold" panose="000008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72685"/>
              <a:ext cx="10820400" cy="148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164">
                  <a:solidFill>
                    <a:srgbClr val="191919"/>
                  </a:solidFill>
                  <a:latin typeface="Roboto Bold" panose="02000000000000000000"/>
                </a:rPr>
                <a:t>LET US KNOW IF YOU HAVE QUESTIONS OR CLARIFICATIONS.</a:t>
              </a:r>
              <a:endParaRPr lang="en-US" sz="3300" spc="164">
                <a:solidFill>
                  <a:srgbClr val="191919"/>
                </a:solidFill>
                <a:latin typeface="Roboto Bold" panose="0200000000000000000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25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4335" y="1019810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 panose="00000800000000000000"/>
              </a:rPr>
              <a:t>Reference</a:t>
            </a:r>
            <a:endParaRPr lang="en-US" sz="56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167" y="2788215"/>
            <a:ext cx="13166000" cy="688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 panose="020B0606030504020204"/>
              </a:rPr>
              <a:t>slide 3-17 (Servo Motor Basics, Type, Working Principles):</a:t>
            </a:r>
            <a:endParaRPr lang="en-US" sz="3200" dirty="0">
              <a:solidFill>
                <a:srgbClr val="000000"/>
              </a:solidFill>
              <a:latin typeface="Open Sans" panose="020B0606030504020204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 panose="020B0606030504020204"/>
              </a:rPr>
              <a:t>      https://realpars.com/servo-motor/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en Sans" panose="020B0606030504020204"/>
            </a:endParaRPr>
          </a:p>
          <a:p>
            <a:pPr marL="690880" lvl="1" indent="-345440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 panose="020B0606030504020204"/>
              </a:rPr>
              <a:t>Slide 18-19 (L293D Motor Driver):</a:t>
            </a:r>
            <a:endParaRPr lang="en-US" sz="3200" dirty="0">
              <a:solidFill>
                <a:srgbClr val="000000"/>
              </a:solidFill>
              <a:latin typeface="Open Sans" panose="020B0606030504020204"/>
            </a:endParaRP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 panose="020B0606030504020204"/>
              </a:rPr>
              <a:t>://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/>
              </a:rPr>
              <a:t>lastminuteengineers.com/l293d-motor-driver-shield-arduino-tutorial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 panose="020B0606030504020204"/>
              </a:rPr>
              <a:t>/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en Sans" panose="020B0606030504020204"/>
            </a:endParaRPr>
          </a:p>
          <a:p>
            <a:pPr marL="690880" lvl="1" indent="-345440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 panose="020B0606030504020204"/>
              </a:rPr>
              <a:t>Slide 20 (Connect with Arduino):</a:t>
            </a:r>
            <a:endParaRPr lang="en-US" sz="3200" dirty="0">
              <a:solidFill>
                <a:srgbClr val="000000"/>
              </a:solidFill>
              <a:latin typeface="Open Sans" panose="020B0606030504020204"/>
            </a:endParaRP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 panose="020B0606030504020204"/>
              </a:rPr>
              <a:t>://youtu.be/zZ1sYtoo5gw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en Sans" panose="020B0606030504020204"/>
            </a:endParaRPr>
          </a:p>
          <a:p>
            <a:pPr marL="690880" lvl="1" indent="-345440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 panose="020B0606030504020204"/>
              </a:rPr>
              <a:t>Slide 21-22 (Code):</a:t>
            </a:r>
            <a:endParaRPr lang="en-US" sz="3200" dirty="0">
              <a:solidFill>
                <a:srgbClr val="000000"/>
              </a:solidFill>
              <a:latin typeface="Open Sans" panose="020B0606030504020204"/>
            </a:endParaRP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 panose="020B0606030504020204"/>
              </a:rPr>
              <a:t>://www.allaboutcircuits.com/projects/servo-motor-control-with-an-arduino/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en Sans" panose="020B0606030504020204"/>
            </a:endParaRP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ns" panose="020B0606030504020204"/>
            </a:endParaRP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11479"/>
            <a:ext cx="3259100" cy="881654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3" name="AutoShape 3"/>
          <p:cNvSpPr/>
          <p:nvPr/>
        </p:nvSpPr>
        <p:spPr>
          <a:xfrm>
            <a:off x="10566997" y="0"/>
            <a:ext cx="7721003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4891405" y="-635"/>
            <a:ext cx="5844540" cy="10459085"/>
            <a:chOff x="0" y="0"/>
            <a:chExt cx="1913890" cy="3825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3825980"/>
            </a:xfrm>
            <a:custGeom>
              <a:avLst/>
              <a:gdLst/>
              <a:ahLst/>
              <a:cxnLst/>
              <a:rect l="l" t="t" r="r" b="b"/>
              <a:pathLst>
                <a:path w="1913890" h="3825980">
                  <a:moveTo>
                    <a:pt x="0" y="0"/>
                  </a:moveTo>
                  <a:lnTo>
                    <a:pt x="1913890" y="0"/>
                  </a:lnTo>
                  <a:lnTo>
                    <a:pt x="1913890" y="3825980"/>
                  </a:lnTo>
                  <a:lnTo>
                    <a:pt x="0" y="3825980"/>
                  </a:lnTo>
                  <a:close/>
                </a:path>
              </a:pathLst>
            </a:custGeom>
            <a:solidFill>
              <a:srgbClr val="F4B8B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735218" y="1294937"/>
            <a:ext cx="7552782" cy="7697127"/>
            <a:chOff x="0" y="0"/>
            <a:chExt cx="10070376" cy="102628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070376" cy="1936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191919"/>
                  </a:solidFill>
                  <a:latin typeface="Heebo Bold" panose="00000800000000000000"/>
                </a:rPr>
                <a:t> Agenda</a:t>
              </a:r>
              <a:endParaRPr lang="en-US" sz="9500">
                <a:solidFill>
                  <a:srgbClr val="191919"/>
                </a:solidFill>
                <a:latin typeface="Heebo Bold" panose="000008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63794"/>
              <a:ext cx="10070376" cy="7399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0" lvl="1" indent="-302260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Servo Motor Basics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  <a:p>
              <a:pPr marL="604520" lvl="1" indent="-302260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Servo Motor B</a:t>
              </a: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asics(Visuals)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  <a:p>
              <a:pPr marL="604520" lvl="1" indent="-302260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How does it work?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  <a:p>
              <a:pPr marL="604520" lvl="1" indent="-302260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Types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  <a:p>
              <a:pPr marL="604520" lvl="1" indent="-302260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Types Explanation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  <a:p>
              <a:pPr marL="604520" lvl="1" indent="-302260">
                <a:lnSpc>
                  <a:spcPts val="392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Working </a:t>
              </a: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Principles of a DC Servo Motor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  <a:p>
              <a:pPr marL="604520" lvl="1" indent="-302260">
                <a:lnSpc>
                  <a:spcPts val="392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Wo</a:t>
              </a: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rking Principles of an AC Servo Motor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  <a:p>
              <a:pPr marL="604520" lvl="1" indent="-302260">
                <a:lnSpc>
                  <a:spcPts val="392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Driving Servo Motors with L293D Shield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  <a:p>
              <a:pPr marL="604520" lvl="1" indent="-302260">
                <a:lnSpc>
                  <a:spcPts val="392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Driving Servo Motors with L293D (Video)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  <a:p>
              <a:pPr marL="604520" lvl="1" indent="-302260">
                <a:lnSpc>
                  <a:spcPts val="392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Code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  <a:p>
              <a:pPr marL="604520" lvl="1" indent="-302260">
                <a:lnSpc>
                  <a:spcPts val="392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Code Explanation  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  <a:p>
              <a:pPr marL="604520" lvl="1" indent="-302260">
                <a:lnSpc>
                  <a:spcPts val="3920"/>
                </a:lnSpc>
                <a:buFont typeface="Arial" panose="020B0604020202020204"/>
                <a:buChar char="•"/>
              </a:pPr>
              <a:r>
                <a:rPr lang="en-US" sz="2800">
                  <a:solidFill>
                    <a:srgbClr val="191919"/>
                  </a:solidFill>
                  <a:latin typeface="Roboto Bold" panose="02000000000000000000"/>
                </a:rPr>
                <a:t>Servo Motor Applications</a:t>
              </a:r>
              <a:endParaRPr lang="en-US" sz="2800">
                <a:solidFill>
                  <a:srgbClr val="191919"/>
                </a:solidFill>
                <a:latin typeface="Roboto Bold" panose="02000000000000000000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97480" y="3086100"/>
            <a:ext cx="4463787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2608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03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04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253741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Servo Motor Basics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3297" y="4673741"/>
            <a:ext cx="11253741" cy="458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80" lvl="1" indent="-561340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 Control circuit</a:t>
            </a:r>
            <a:endParaRPr lang="en-US" sz="5200">
              <a:solidFill>
                <a:srgbClr val="000000"/>
              </a:solidFill>
              <a:latin typeface="Open Sans" panose="020B0606030504020204"/>
            </a:endParaRPr>
          </a:p>
          <a:p>
            <a:pPr marL="1122680" lvl="1" indent="-561340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 S</a:t>
            </a: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ervo motor</a:t>
            </a:r>
            <a:endParaRPr lang="en-US" sz="5200">
              <a:solidFill>
                <a:srgbClr val="000000"/>
              </a:solidFill>
              <a:latin typeface="Open Sans" panose="020B0606030504020204"/>
            </a:endParaRPr>
          </a:p>
          <a:p>
            <a:pPr marL="1122680" lvl="1" indent="-561340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 Shaft</a:t>
            </a:r>
            <a:endParaRPr lang="en-US" sz="5200">
              <a:solidFill>
                <a:srgbClr val="000000"/>
              </a:solidFill>
              <a:latin typeface="Open Sans" panose="020B0606030504020204"/>
            </a:endParaRPr>
          </a:p>
          <a:p>
            <a:pPr marL="1122680" lvl="1" indent="-561340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 Amplifier</a:t>
            </a:r>
            <a:endParaRPr lang="en-US" sz="5200">
              <a:solidFill>
                <a:srgbClr val="000000"/>
              </a:solidFill>
              <a:latin typeface="Open Sans" panose="020B0606030504020204"/>
            </a:endParaRPr>
          </a:p>
          <a:p>
            <a:pPr marL="1122680" lvl="1" indent="-561340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 E</a:t>
            </a: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ncoder or resolver.</a:t>
            </a:r>
            <a:endParaRPr lang="en-US" sz="5200">
              <a:solidFill>
                <a:srgbClr val="000000"/>
              </a:solidFill>
              <a:latin typeface="Open Sans" panose="020B0606030504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3297" y="2819100"/>
            <a:ext cx="11914728" cy="12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" panose="020B0306030504020204"/>
              </a:rPr>
              <a:t>Servo motors are part of a closed-loop system and are comprised of several parts namely :</a:t>
            </a:r>
            <a:endParaRPr lang="en-US" sz="3600">
              <a:solidFill>
                <a:srgbClr val="000000"/>
              </a:solidFill>
              <a:latin typeface="Open Sans Light" panose="020B03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9625" y="2553102"/>
            <a:ext cx="11941084" cy="67051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05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39625" y="964674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Servo Motor Basics(Visuals)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3" name="AutoShape 3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06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How Does it work?(Video)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 panose="020B0606030504020204"/>
              </a:rPr>
              <a:t>SOURCE</a:t>
            </a:r>
            <a:endParaRPr lang="en-US" sz="2600" u="sng">
              <a:solidFill>
                <a:srgbClr val="30585D"/>
              </a:solidFill>
              <a:latin typeface="Open Sans" panose="020B0606030504020204"/>
            </a:endParaRPr>
          </a:p>
        </p:txBody>
      </p:sp>
      <p:sp>
        <p:nvSpPr>
          <p:cNvPr id="7" name="TextBox 7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pic>
        <p:nvPicPr>
          <p:cNvPr id="8" name="how does it work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28700" y="3050035"/>
            <a:ext cx="10573424" cy="5947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07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Types(3 x 2)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437837"/>
            <a:ext cx="13567114" cy="273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80" lvl="1" indent="-561340" algn="just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 AC or DC</a:t>
            </a:r>
            <a:endParaRPr lang="en-US" sz="5200">
              <a:solidFill>
                <a:srgbClr val="000000"/>
              </a:solidFill>
              <a:latin typeface="Open Sans" panose="020B0606030504020204"/>
            </a:endParaRPr>
          </a:p>
          <a:p>
            <a:pPr marL="1122680" lvl="1" indent="-561340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 Brush or Brushless(DC)</a:t>
            </a:r>
            <a:endParaRPr lang="en-US" sz="5200">
              <a:solidFill>
                <a:srgbClr val="000000"/>
              </a:solidFill>
              <a:latin typeface="Open Sans" panose="020B0606030504020204"/>
            </a:endParaRPr>
          </a:p>
          <a:p>
            <a:pPr marL="1122680" lvl="1" indent="-561340">
              <a:lnSpc>
                <a:spcPts val="7280"/>
              </a:lnSpc>
              <a:buFont typeface="Arial" panose="020B0604020202020204"/>
              <a:buChar char="•"/>
            </a:pP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 Synchronous or Asynchronous(AC)</a:t>
            </a:r>
            <a:endParaRPr lang="en-US" sz="5200">
              <a:solidFill>
                <a:srgbClr val="000000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787597" y="2906256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08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AC or DC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275226" y="2906256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66421" y="2906256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56609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AC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69616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DC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Point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69616" y="4684184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speed is directly proportional to the supply voltage with a constant load.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066421" y="4684184"/>
            <a:ext cx="3481055" cy="21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speed is determined by the frequency of the applied voltage and the number of magnetic poles.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7597" y="5456493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Performance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69616" y="7017098"/>
            <a:ext cx="3481055" cy="258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DC motors are also used in servo systems but recommended when there's no demand of high precision.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066421" y="7014353"/>
            <a:ext cx="4077579" cy="258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AC motors will withstand higher current and are more commonly used where high repetitions and high precision are required.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18404" y="8004446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Usablity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787597" y="3452558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 panose="00000800000000000000"/>
              </a:rPr>
              <a:t>09</a:t>
            </a:r>
            <a:endParaRPr lang="en-US" sz="9000">
              <a:solidFill>
                <a:srgbClr val="191919"/>
              </a:solidFill>
              <a:latin typeface="Heebo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99">
                <a:solidFill>
                  <a:srgbClr val="191919"/>
                </a:solidFill>
                <a:latin typeface="Roboto" panose="02000000000000000000"/>
              </a:rPr>
              <a:t>Servo motor with motor driver</a:t>
            </a:r>
            <a:endParaRPr lang="en-US" sz="2000" spc="99">
              <a:solidFill>
                <a:srgbClr val="191919"/>
              </a:solidFill>
              <a:latin typeface="Roboto" panose="020000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 panose="00000800000000000000"/>
              </a:rPr>
              <a:t>Brushed or Brushless(DC)</a:t>
            </a:r>
            <a:endParaRPr lang="en-US" sz="7200">
              <a:solidFill>
                <a:srgbClr val="191919"/>
              </a:solidFill>
              <a:latin typeface="Heebo Bold" panose="000008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275226" y="3452558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38418" y="3452558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56609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Brushed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69616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Brushless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81988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Point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69616" y="4901970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 dirty="0">
                <a:solidFill>
                  <a:srgbClr val="000000"/>
                </a:solidFill>
                <a:latin typeface="Open Sans Light Bold" panose="020B0806030504020204"/>
              </a:rPr>
              <a:t>Brushless motors are comparatively more expensive and harder to operate</a:t>
            </a:r>
            <a:endParaRPr lang="en-US" sz="2470" dirty="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135614" y="4901970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Brushed motors are generally less expensive and simpler to operate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7597" y="5456493"/>
            <a:ext cx="3675446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Cost &amp; Usability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00423" y="7449923"/>
            <a:ext cx="3550248" cy="128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Less reliable,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have lower efficiency, 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and are more noisy.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066421" y="7449923"/>
            <a:ext cx="4077579" cy="128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more reliable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have higher efficiency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  <a:p>
            <a:pPr>
              <a:lnSpc>
                <a:spcPts val="3455"/>
              </a:lnSpc>
            </a:pPr>
            <a:r>
              <a:rPr lang="en-US" sz="2470">
                <a:solidFill>
                  <a:srgbClr val="000000"/>
                </a:solidFill>
                <a:latin typeface="Open Sans Light Bold" panose="020B0806030504020204"/>
              </a:rPr>
              <a:t>and are less noisy.</a:t>
            </a:r>
            <a:endParaRPr lang="en-US" sz="2470">
              <a:solidFill>
                <a:srgbClr val="000000"/>
              </a:solidFill>
              <a:latin typeface="Open Sans Light Bold" panose="020B0806030504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18404" y="8004446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 panose="020B0806030504020204"/>
              </a:rPr>
              <a:t>Performance</a:t>
            </a:r>
            <a:endParaRPr lang="en-US" sz="3400">
              <a:solidFill>
                <a:srgbClr val="000000"/>
              </a:solidFill>
              <a:latin typeface="Open Sans Light Bold" panose="020B0806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4408</Words>
  <Application>WPS Presentation</Application>
  <PresentationFormat>Custom</PresentationFormat>
  <Paragraphs>311</Paragraphs>
  <Slides>25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Arial</vt:lpstr>
      <vt:lpstr>SimSun</vt:lpstr>
      <vt:lpstr>Wingdings</vt:lpstr>
      <vt:lpstr>Heebo Bold</vt:lpstr>
      <vt:lpstr>Glacial Indifference Bold</vt:lpstr>
      <vt:lpstr>Glacial Indifference</vt:lpstr>
      <vt:lpstr>Open Sans</vt:lpstr>
      <vt:lpstr>Roboto</vt:lpstr>
      <vt:lpstr>Arial</vt:lpstr>
      <vt:lpstr>Roboto Bold</vt:lpstr>
      <vt:lpstr>Open Sans Light</vt:lpstr>
      <vt:lpstr>Open Sans Light Bold</vt:lpstr>
      <vt:lpstr>Microsoft YaHei</vt:lpstr>
      <vt:lpstr>Arial Unicode MS</vt:lpstr>
      <vt:lpstr>Calibri</vt:lpstr>
      <vt:lpstr>Heebo Bold Bold</vt:lpstr>
      <vt:lpstr>Siyam Rupali</vt:lpstr>
      <vt:lpstr>Now Bold</vt:lpstr>
      <vt:lpstr>Open Sans Bold</vt:lpstr>
      <vt:lpstr>Arimo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Pai- lecture</dc:title>
  <dc:creator/>
  <cp:lastModifiedBy>Notebook</cp:lastModifiedBy>
  <cp:revision>7</cp:revision>
  <dcterms:created xsi:type="dcterms:W3CDTF">2006-08-16T00:00:00Z</dcterms:created>
  <dcterms:modified xsi:type="dcterms:W3CDTF">2020-10-29T14:00:14Z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1033-11.2.0.9718</vt:lpwstr>
  </property>
</Properties>
</file>